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eg>
</file>

<file path=ppt/media/image5.pn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1283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5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91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ornldaac.earthdata.nasa.gov/protected/cms/CMS_Pantropical_Forest_Biomass/data/AGLB_Deforested_Tropical_Asia_2000.tif-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earthdata.nasa.gov/news/impact-ibm-hls-foundation-model-" TargetMode="External"/><Relationship Id="rId4" Type="http://schemas.openxmlformats.org/officeDocument/2006/relationships/hyperlink" Target="https://search.earthdata.nasa.gov/search/granules?p=C2389022166-ORNL_CLOUD&amp;pg%5b0%5d%5bv%5d=f&amp;pg%5b0%5d%5bgsk%5d=-start_date&amp;tl=1696667867.891!3!!&amp;fs10=deforestation&amp;fsm0=habitat%20conversion/fragmentation&amp;fst0=human%20dimensions-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611372" y="2197249"/>
            <a:ext cx="834269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b="1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DETECTING DEFORESTATION USING FOUNDATION MODEL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843832" y="374605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b="1" u="sng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Microsoft Imagine Cup 2023</a:t>
            </a:r>
            <a:r>
              <a:rPr lang="en-US" sz="1750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:- </a:t>
            </a:r>
            <a:r>
              <a:rPr lang="en-US" sz="1750" b="1" kern="0" spc="-35" dirty="0" err="1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GeoAI</a:t>
            </a:r>
            <a:r>
              <a:rPr lang="en-US" sz="1750" b="1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 Reimagined: Transformative and Diverse Earth Science Applications Using Foundation Models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2681335" y="994854"/>
            <a:ext cx="37813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kern="0" spc="-79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​​</a:t>
            </a:r>
            <a:r>
              <a:rPr lang="en-US" sz="2624" b="1" kern="0" spc="-79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TEAM NAME:- HRS</a:t>
            </a:r>
            <a:endParaRPr lang="en-US" sz="262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833199" y="4808934"/>
            <a:ext cx="7477601" cy="32490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b="1" u="sng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MEMBERS :-</a:t>
            </a:r>
          </a:p>
          <a:p>
            <a:pPr marL="0" indent="0">
              <a:lnSpc>
                <a:spcPts val="2799"/>
              </a:lnSpc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2799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Harsh Kumar	</a:t>
            </a:r>
          </a:p>
          <a:p>
            <a:pPr>
              <a:lnSpc>
                <a:spcPts val="2799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2799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2799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ts val="2799"/>
              </a:lnSpc>
              <a:buFont typeface="+mj-lt"/>
              <a:buAutoNum type="arabicPeriod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833199" y="4203621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833199" y="4808934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33199" y="541424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3A0D74-264C-7325-3B1A-7EEFF061DFD9}"/>
              </a:ext>
            </a:extLst>
          </p:cNvPr>
          <p:cNvSpPr txBox="1"/>
          <p:nvPr/>
        </p:nvSpPr>
        <p:spPr>
          <a:xfrm>
            <a:off x="838042" y="1458524"/>
            <a:ext cx="78893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Microsoft Imagine Cup 2023</a:t>
            </a:r>
            <a:endParaRPr lang="en-IN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957"/>
          </a:xfrm>
          <a:prstGeom prst="rect">
            <a:avLst/>
          </a:prstGeom>
          <a:solidFill>
            <a:srgbClr val="FFF8F0"/>
          </a:solidFill>
          <a:ln w="11430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360823" y="3613606"/>
            <a:ext cx="8741331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8"/>
              </a:lnSpc>
              <a:buNone/>
            </a:pPr>
            <a:r>
              <a:rPr lang="en-US" sz="2400" b="1" kern="0" spc="-29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OUR CHALLENGE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360823" y="4196199"/>
            <a:ext cx="12855448" cy="11777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8"/>
              </a:lnSpc>
              <a:buNone/>
            </a:pPr>
            <a:r>
              <a:rPr lang="en-US" kern="0" spc="-29" dirty="0">
                <a:solidFill>
                  <a:srgbClr val="2B2E3C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 our project, "Detecting Deforestation using Fine-tuned Crop Detection Models," we're addressing a pressing issue: deforestation. This destructive practice, fueled by activities like logging and expanding agriculture, wreaks havoc on our environment. It leads to biodiversity loss, worsens climate change, disrupts water systems, and damages ecosystems.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328925" y="5543431"/>
            <a:ext cx="8741331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8"/>
              </a:lnSpc>
              <a:buNone/>
            </a:pPr>
            <a:r>
              <a:rPr lang="en-US" sz="2400" b="1" kern="0" spc="-29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WHAT WE PLAN TO DO?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360821" y="6207621"/>
            <a:ext cx="12855448" cy="11777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18"/>
              </a:lnSpc>
            </a:pPr>
            <a:r>
              <a:rPr lang="en-US" kern="0" spc="-29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Our plan is and more sustainable future. simple yet impactful. We're using a specialized foundation model called Prithvi-100m-multi-temporal-crop-classification to spot deforestation patterns early. This technology helps us take prompt action, promote conservation, and minimize environmental harm, all in the pursuit of a greener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2944535" y="7429500"/>
            <a:ext cx="8741331" cy="2944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8"/>
              </a:lnSpc>
              <a:buNone/>
            </a:pPr>
            <a:endParaRPr lang="en-US" sz="1449" dirty="0"/>
          </a:p>
        </p:txBody>
      </p:sp>
      <p:pic>
        <p:nvPicPr>
          <p:cNvPr id="2050" name="Picture 2" descr="managing a forest stand ">
            <a:extLst>
              <a:ext uri="{FF2B5EF4-FFF2-40B4-BE49-F238E27FC236}">
                <a16:creationId xmlns:a16="http://schemas.microsoft.com/office/drawing/2014/main" id="{59A69E0F-0A74-D1FF-FD7E-EA87CC30F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630400" cy="2686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6017F97-03EC-3601-8E1C-378184768F63}"/>
              </a:ext>
            </a:extLst>
          </p:cNvPr>
          <p:cNvSpPr txBox="1"/>
          <p:nvPr/>
        </p:nvSpPr>
        <p:spPr>
          <a:xfrm>
            <a:off x="4114800" y="712381"/>
            <a:ext cx="6858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6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>
              <a:alpha val="8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5514839" y="55366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OBJECTIVES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319132" y="208360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02725" y="2125338"/>
            <a:ext cx="1327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1016582" y="214193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kern="0" spc="-66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OBJECTIVE  1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60847" y="2597877"/>
            <a:ext cx="264795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Develop AI models that require minimal labeled data and are generalizable across various applications, as well as spatial and temporal domains.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4190822" y="2169807"/>
            <a:ext cx="499943" cy="432119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4387278" y="2125338"/>
            <a:ext cx="1784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4949178" y="216492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kern="0" spc="-66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OBJECTIIVE 2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4982051" y="2528136"/>
            <a:ext cx="2647950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To use existing specialized models for geospatial (earth-related) tasks and adjusting them to work better for specific purposes using data from satellites and other </a:t>
            </a:r>
            <a:r>
              <a:rPr lang="en-US" sz="1750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remote sensing sources</a:t>
            </a:r>
            <a:r>
              <a:rPr lang="en-US" sz="1750" kern="0" spc="-35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7883984" y="21649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8049267" y="2141935"/>
            <a:ext cx="18609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8531293" y="221123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kern="0" spc="-66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OBJECTIVE 3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8531293" y="2679189"/>
            <a:ext cx="26479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Quantify deforestation in respective region.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hape 16"/>
          <p:cNvSpPr/>
          <p:nvPr/>
        </p:nvSpPr>
        <p:spPr>
          <a:xfrm>
            <a:off x="11218933" y="208360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Text 17"/>
          <p:cNvSpPr/>
          <p:nvPr/>
        </p:nvSpPr>
        <p:spPr>
          <a:xfrm>
            <a:off x="11400149" y="2092786"/>
            <a:ext cx="19371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35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4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11867441" y="212052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kern="0" spc="-66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OBJECTIVE</a:t>
            </a:r>
            <a:r>
              <a:rPr lang="en-US" sz="2400" kern="0" spc="-66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 4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11900092" y="2489121"/>
            <a:ext cx="2383089" cy="10643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ct val="150000"/>
              </a:lnSpc>
            </a:pPr>
            <a:r>
              <a:rPr lang="en-US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Detecting changes in a</a:t>
            </a:r>
          </a:p>
          <a:p>
            <a:pPr>
              <a:lnSpc>
                <a:spcPct val="150000"/>
              </a:lnSpc>
            </a:pPr>
            <a:r>
              <a:rPr lang="en-US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 given area based on </a:t>
            </a:r>
          </a:p>
          <a:p>
            <a:pPr>
              <a:lnSpc>
                <a:spcPct val="150000"/>
              </a:lnSpc>
            </a:pPr>
            <a:r>
              <a:rPr lang="en-US" kern="0" spc="-35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related events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-18217" y="-3810"/>
            <a:ext cx="14630400" cy="8233410"/>
          </a:xfrm>
          <a:prstGeom prst="rect">
            <a:avLst/>
          </a:prstGeom>
          <a:solidFill>
            <a:srgbClr val="FFF8F0"/>
          </a:solidFill>
          <a:ln w="11430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5923904" y="514918"/>
            <a:ext cx="3666530" cy="5728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11"/>
              </a:lnSpc>
              <a:buNone/>
            </a:pPr>
            <a:r>
              <a:rPr lang="en-US" sz="3609" kern="0" spc="-108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APPROACHES</a:t>
            </a:r>
            <a:endParaRPr lang="en-US" sz="360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6980863" y="1428896"/>
            <a:ext cx="36552" cy="6285786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4"/>
          <p:cNvSpPr/>
          <p:nvPr/>
        </p:nvSpPr>
        <p:spPr>
          <a:xfrm>
            <a:off x="7218758" y="1770756"/>
            <a:ext cx="1304389" cy="45719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5"/>
          <p:cNvSpPr/>
          <p:nvPr/>
        </p:nvSpPr>
        <p:spPr>
          <a:xfrm>
            <a:off x="6791655" y="1642705"/>
            <a:ext cx="412432" cy="412433"/>
          </a:xfrm>
          <a:prstGeom prst="roundRect">
            <a:avLst>
              <a:gd name="adj" fmla="val 20003"/>
            </a:avLst>
          </a:prstGeom>
          <a:solidFill>
            <a:srgbClr val="FCE2CF"/>
          </a:solidFill>
          <a:ln w="11430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6887143" y="1621748"/>
            <a:ext cx="110728" cy="343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07"/>
              </a:lnSpc>
              <a:buNone/>
            </a:pPr>
            <a:r>
              <a:rPr lang="en-US" sz="2165" kern="0" spc="-29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165" dirty="0"/>
          </a:p>
        </p:txBody>
      </p:sp>
      <p:sp>
        <p:nvSpPr>
          <p:cNvPr id="9" name="Text 7"/>
          <p:cNvSpPr/>
          <p:nvPr/>
        </p:nvSpPr>
        <p:spPr>
          <a:xfrm>
            <a:off x="8674000" y="1642705"/>
            <a:ext cx="3302913" cy="2864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56"/>
              </a:lnSpc>
              <a:buNone/>
            </a:pPr>
            <a:r>
              <a:rPr lang="en-US" sz="2400" b="1" kern="0" spc="-54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Pixel-Wise Change Detection.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8361283" y="2074306"/>
            <a:ext cx="3928348" cy="22394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method involves comparing individual pixel values between two images to identify changes based on a specific criterion, such as a change in pixel intensity.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Specifically,  performing "Intensity-Based Pixel-Wise Change Detection" because we are comparing pixel intensities and detecting changes based on a specific </a:t>
            </a:r>
            <a:r>
              <a:rPr lang="en-US" sz="1600" dirty="0"/>
              <a:t>intensity value.</a:t>
            </a:r>
          </a:p>
        </p:txBody>
      </p:sp>
      <p:sp>
        <p:nvSpPr>
          <p:cNvPr id="11" name="Text 9"/>
          <p:cNvSpPr/>
          <p:nvPr/>
        </p:nvSpPr>
        <p:spPr>
          <a:xfrm>
            <a:off x="8323421" y="3728204"/>
            <a:ext cx="3345775" cy="5867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0"/>
              </a:lnSpc>
              <a:buNone/>
            </a:pPr>
            <a:endParaRPr lang="en-US" sz="1444" dirty="0"/>
          </a:p>
        </p:txBody>
      </p:sp>
      <p:sp>
        <p:nvSpPr>
          <p:cNvPr id="12" name="Shape 10"/>
          <p:cNvSpPr/>
          <p:nvPr/>
        </p:nvSpPr>
        <p:spPr>
          <a:xfrm flipV="1">
            <a:off x="5390707" y="2723850"/>
            <a:ext cx="1582494" cy="45719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6780075" y="2543160"/>
            <a:ext cx="412432" cy="412433"/>
          </a:xfrm>
          <a:prstGeom prst="roundRect">
            <a:avLst>
              <a:gd name="adj" fmla="val 20003"/>
            </a:avLst>
          </a:prstGeom>
          <a:solidFill>
            <a:srgbClr val="FCE2CF"/>
          </a:solidFill>
          <a:ln w="11430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6906449" y="2526999"/>
            <a:ext cx="148828" cy="343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07"/>
              </a:lnSpc>
              <a:buNone/>
            </a:pPr>
            <a:r>
              <a:rPr lang="en-US" sz="2165" kern="0" spc="-29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165" dirty="0"/>
          </a:p>
        </p:txBody>
      </p:sp>
      <p:sp>
        <p:nvSpPr>
          <p:cNvPr id="15" name="Text 13"/>
          <p:cNvSpPr/>
          <p:nvPr/>
        </p:nvSpPr>
        <p:spPr>
          <a:xfrm>
            <a:off x="1658652" y="2543160"/>
            <a:ext cx="4150939" cy="572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6"/>
              </a:lnSpc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Tile-Based Intensity-Based Change Detection</a:t>
            </a:r>
          </a:p>
        </p:txBody>
      </p:sp>
      <p:sp>
        <p:nvSpPr>
          <p:cNvPr id="16" name="Text 14"/>
          <p:cNvSpPr/>
          <p:nvPr/>
        </p:nvSpPr>
        <p:spPr>
          <a:xfrm>
            <a:off x="1663843" y="3283640"/>
            <a:ext cx="3345775" cy="36597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tile, it calculates the absolute difference between the corresponding regions in the two images (tile1 and tile2).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Then, it creates a mask (intensity_1_mask) to identify pixels with intensity 1 in tile1.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Finally, it applies a threshold to detect changes from intensity 1 in the difference map, resulting in a tile-level change map 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method is suitable for detecting changes in intensity value 1 in a large raster image efficiently by processing the image in manageable tiles.</a:t>
            </a:r>
          </a:p>
        </p:txBody>
      </p:sp>
      <p:sp>
        <p:nvSpPr>
          <p:cNvPr id="17" name="Text 15"/>
          <p:cNvSpPr/>
          <p:nvPr/>
        </p:nvSpPr>
        <p:spPr>
          <a:xfrm>
            <a:off x="2961203" y="4931212"/>
            <a:ext cx="3345775" cy="5867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10"/>
              </a:lnSpc>
              <a:buNone/>
            </a:pPr>
            <a:endParaRPr lang="en-US" sz="1444" dirty="0"/>
          </a:p>
        </p:txBody>
      </p:sp>
      <p:sp>
        <p:nvSpPr>
          <p:cNvPr id="18" name="Shape 16"/>
          <p:cNvSpPr/>
          <p:nvPr/>
        </p:nvSpPr>
        <p:spPr>
          <a:xfrm>
            <a:off x="7170053" y="5096738"/>
            <a:ext cx="1135151" cy="45719"/>
          </a:xfrm>
          <a:prstGeom prst="rect">
            <a:avLst/>
          </a:prstGeom>
          <a:solidFill>
            <a:srgbClr val="F9C59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7"/>
          <p:cNvSpPr/>
          <p:nvPr/>
        </p:nvSpPr>
        <p:spPr>
          <a:xfrm>
            <a:off x="6806326" y="4880935"/>
            <a:ext cx="412432" cy="412433"/>
          </a:xfrm>
          <a:prstGeom prst="roundRect">
            <a:avLst>
              <a:gd name="adj" fmla="val 20003"/>
            </a:avLst>
          </a:prstGeom>
          <a:solidFill>
            <a:srgbClr val="FCE2CF"/>
          </a:solidFill>
          <a:ln w="11430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6939191" y="4858941"/>
            <a:ext cx="156448" cy="343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07"/>
              </a:lnSpc>
              <a:buNone/>
            </a:pPr>
            <a:r>
              <a:rPr lang="en-US" sz="2165" kern="0" spc="-29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165" dirty="0"/>
          </a:p>
        </p:txBody>
      </p:sp>
      <p:sp>
        <p:nvSpPr>
          <p:cNvPr id="21" name="Text 19"/>
          <p:cNvSpPr/>
          <p:nvPr/>
        </p:nvSpPr>
        <p:spPr>
          <a:xfrm>
            <a:off x="8305204" y="4860846"/>
            <a:ext cx="4087704" cy="572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56"/>
              </a:lnSpc>
              <a:buNone/>
            </a:pPr>
            <a:r>
              <a:rPr lang="en-US" sz="2400" b="1" kern="0" spc="-54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TEMPORAL ANALYSIS APPROACH:- 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8305204" y="5617012"/>
            <a:ext cx="3345775" cy="1968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1600" kern="0" spc="-29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•Temporal analysis is the study of data or events over time to discern patterns and trends, aiding in understanding how things change and evolve.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5093255" y="33325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PRITHVII  100M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69852" y="1745717"/>
            <a:ext cx="7506585" cy="52930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PRITHVI-100M- MULTI-TEMPORAL-CROP-CLASSIFICATION.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pretrained Prithvi-100m parameter model is finetuned to classify crop and other land cover types based off HLS data and CDL labels from the multi-temporal-crop-classification dataset.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dataset includes input chips of 224x224x18, where 224 is the height and width and 18 is combined with 6 bands of 3 time-steps. The bands are: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Green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Narrow NIR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SWIR 1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SWIR 2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9DB27D-52B5-9064-EEE4-30DDD2766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133" y="1731242"/>
            <a:ext cx="5260571" cy="57947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097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6276380" y="1075492"/>
            <a:ext cx="756404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184"/>
              </a:lnSpc>
              <a:buNone/>
            </a:pPr>
            <a:r>
              <a:rPr lang="en-US" sz="4147" kern="0" spc="-124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Challenges and Considerations in Implementing AI for Deforestation Detection</a:t>
            </a:r>
            <a:endParaRPr lang="en-US" sz="4147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6276380" y="3531275"/>
            <a:ext cx="473988" cy="473988"/>
          </a:xfrm>
          <a:prstGeom prst="roundRect">
            <a:avLst>
              <a:gd name="adj" fmla="val 20003"/>
            </a:avLst>
          </a:prstGeom>
          <a:solidFill>
            <a:srgbClr val="FCE2CF"/>
          </a:solidFill>
          <a:ln w="13097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6450687" y="3570803"/>
            <a:ext cx="125373" cy="3949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1"/>
              </a:lnSpc>
              <a:buNone/>
            </a:pPr>
            <a:r>
              <a:rPr lang="en-US" sz="2488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488" dirty="0"/>
          </a:p>
        </p:txBody>
      </p:sp>
      <p:sp>
        <p:nvSpPr>
          <p:cNvPr id="7" name="Text 5"/>
          <p:cNvSpPr/>
          <p:nvPr/>
        </p:nvSpPr>
        <p:spPr>
          <a:xfrm>
            <a:off x="6960989" y="3603665"/>
            <a:ext cx="2106811" cy="3292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2"/>
              </a:lnSpc>
              <a:buNone/>
            </a:pPr>
            <a:endParaRPr lang="en-US" sz="2074" dirty="0"/>
          </a:p>
        </p:txBody>
      </p:sp>
      <p:sp>
        <p:nvSpPr>
          <p:cNvPr id="8" name="Text 6"/>
          <p:cNvSpPr/>
          <p:nvPr/>
        </p:nvSpPr>
        <p:spPr>
          <a:xfrm>
            <a:off x="6960989" y="4143494"/>
            <a:ext cx="2992160" cy="13487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4"/>
              </a:lnSpc>
              <a:buNone/>
            </a:pPr>
            <a:endParaRPr lang="en-US" sz="1659" dirty="0"/>
          </a:p>
        </p:txBody>
      </p:sp>
      <p:sp>
        <p:nvSpPr>
          <p:cNvPr id="9" name="Shape 7"/>
          <p:cNvSpPr/>
          <p:nvPr/>
        </p:nvSpPr>
        <p:spPr>
          <a:xfrm>
            <a:off x="10163770" y="3531275"/>
            <a:ext cx="473988" cy="473988"/>
          </a:xfrm>
          <a:prstGeom prst="roundRect">
            <a:avLst>
              <a:gd name="adj" fmla="val 20003"/>
            </a:avLst>
          </a:prstGeom>
          <a:solidFill>
            <a:srgbClr val="FCE2CF"/>
          </a:solidFill>
          <a:ln w="13097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0315218" y="3570803"/>
            <a:ext cx="171093" cy="3949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1"/>
              </a:lnSpc>
              <a:buNone/>
            </a:pPr>
            <a:r>
              <a:rPr lang="en-US" sz="2488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488" dirty="0"/>
          </a:p>
        </p:txBody>
      </p:sp>
      <p:sp>
        <p:nvSpPr>
          <p:cNvPr id="11" name="Text 9"/>
          <p:cNvSpPr/>
          <p:nvPr/>
        </p:nvSpPr>
        <p:spPr>
          <a:xfrm>
            <a:off x="10848380" y="3603665"/>
            <a:ext cx="2622828" cy="3292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2"/>
              </a:lnSpc>
              <a:buNone/>
            </a:pPr>
            <a:r>
              <a:rPr lang="en-US" sz="2074" b="1" kern="0" spc="-62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COMPUTATIONAL</a:t>
            </a:r>
            <a:r>
              <a:rPr lang="en-US" sz="2074" kern="0" spc="-62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</a:rPr>
              <a:t> </a:t>
            </a:r>
            <a:r>
              <a:rPr lang="en-US" sz="2074" b="1" kern="0" spc="-62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POWER</a:t>
            </a:r>
            <a:endParaRPr lang="en-US" sz="2074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0848380" y="4048292"/>
            <a:ext cx="2992160" cy="13487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buNone/>
            </a:pPr>
            <a:endParaRPr lang="en-US" sz="1659" dirty="0"/>
          </a:p>
        </p:txBody>
      </p:sp>
      <p:sp>
        <p:nvSpPr>
          <p:cNvPr id="13" name="Shape 11"/>
          <p:cNvSpPr/>
          <p:nvPr/>
        </p:nvSpPr>
        <p:spPr>
          <a:xfrm>
            <a:off x="6276380" y="5867400"/>
            <a:ext cx="473988" cy="473988"/>
          </a:xfrm>
          <a:prstGeom prst="roundRect">
            <a:avLst>
              <a:gd name="adj" fmla="val 20003"/>
            </a:avLst>
          </a:prstGeom>
          <a:solidFill>
            <a:srgbClr val="FCE2CF"/>
          </a:solidFill>
          <a:ln w="13097">
            <a:solidFill>
              <a:srgbClr val="F9C59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6424017" y="5906929"/>
            <a:ext cx="178713" cy="3949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11"/>
              </a:lnSpc>
              <a:buNone/>
            </a:pPr>
            <a:r>
              <a:rPr lang="en-US" sz="2488" kern="0" spc="-33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488" dirty="0"/>
          </a:p>
        </p:txBody>
      </p:sp>
      <p:sp>
        <p:nvSpPr>
          <p:cNvPr id="15" name="Text 13"/>
          <p:cNvSpPr/>
          <p:nvPr/>
        </p:nvSpPr>
        <p:spPr>
          <a:xfrm>
            <a:off x="6960988" y="5939790"/>
            <a:ext cx="2863495" cy="3292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2"/>
              </a:lnSpc>
              <a:buNone/>
            </a:pPr>
            <a:r>
              <a:rPr lang="en-US" sz="2074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DATA FORMAT  </a:t>
            </a:r>
          </a:p>
        </p:txBody>
      </p:sp>
      <p:sp>
        <p:nvSpPr>
          <p:cNvPr id="16" name="Text 14"/>
          <p:cNvSpPr/>
          <p:nvPr/>
        </p:nvSpPr>
        <p:spPr>
          <a:xfrm>
            <a:off x="6960989" y="6479619"/>
            <a:ext cx="6879431" cy="6743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4"/>
              </a:lnSpc>
              <a:buNone/>
            </a:pPr>
            <a:r>
              <a:rPr lang="en-US" sz="1659" kern="0" spc="-33" dirty="0">
                <a:solidFill>
                  <a:srgbClr val="2B2E3C"/>
                </a:solidFill>
                <a:latin typeface="Times New Roman" panose="02020603050405020304" pitchFamily="18" charset="0"/>
                <a:ea typeface="Open Sans" pitchFamily="34" charset="-122"/>
                <a:cs typeface="Times New Roman" panose="02020603050405020304" pitchFamily="18" charset="0"/>
              </a:rPr>
              <a:t>Model requires the data to be in geo tiff format with  multi spectral bands . The regular PNG, JPEG formats wont be compatible for the project .</a:t>
            </a:r>
            <a:endParaRPr lang="en-US" sz="165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0F50595-7723-4708-59E9-1FB7986074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65" r="41138" b="1039"/>
          <a:stretch/>
        </p:blipFill>
        <p:spPr>
          <a:xfrm>
            <a:off x="42387" y="1"/>
            <a:ext cx="5486399" cy="8229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E083A9E-46E4-70D5-5B03-B09D4527C21D}"/>
              </a:ext>
            </a:extLst>
          </p:cNvPr>
          <p:cNvSpPr txBox="1"/>
          <p:nvPr/>
        </p:nvSpPr>
        <p:spPr>
          <a:xfrm>
            <a:off x="6706920" y="4038124"/>
            <a:ext cx="3930838" cy="347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166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4ED0B43-A720-2C3B-4A42-737610743F53}"/>
              </a:ext>
            </a:extLst>
          </p:cNvPr>
          <p:cNvSpPr txBox="1"/>
          <p:nvPr/>
        </p:nvSpPr>
        <p:spPr>
          <a:xfrm>
            <a:off x="6424017" y="4143494"/>
            <a:ext cx="34004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Unavailability of proper data from government sites, local data repositories,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 9">
            <a:extLst>
              <a:ext uri="{FF2B5EF4-FFF2-40B4-BE49-F238E27FC236}">
                <a16:creationId xmlns:a16="http://schemas.microsoft.com/office/drawing/2014/main" id="{239E2310-9C8B-00CE-9E1F-A39632FA6F4F}"/>
              </a:ext>
            </a:extLst>
          </p:cNvPr>
          <p:cNvSpPr/>
          <p:nvPr/>
        </p:nvSpPr>
        <p:spPr>
          <a:xfrm>
            <a:off x="6960988" y="3610000"/>
            <a:ext cx="2728199" cy="322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2"/>
              </a:lnSpc>
              <a:buNone/>
            </a:pPr>
            <a:r>
              <a:rPr lang="en-US" sz="2074" b="1" kern="0" spc="-62" dirty="0">
                <a:solidFill>
                  <a:srgbClr val="2B2E3C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DATA AVAILABILITY</a:t>
            </a:r>
            <a:endParaRPr lang="en-US" sz="2074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BD3A668-8271-FF94-9A1A-050BAEF3DF2E}"/>
              </a:ext>
            </a:extLst>
          </p:cNvPr>
          <p:cNvSpPr txBox="1"/>
          <p:nvPr/>
        </p:nvSpPr>
        <p:spPr>
          <a:xfrm>
            <a:off x="10848380" y="4231758"/>
            <a:ext cx="27293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PRITHVII 100M is based on transformer encoding decoding which is trained on huge amount of data .  Therefore requires high computational power.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10633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4891236" y="32828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IMPACT/ USE CASE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66EC90-ABD6-5832-9BCF-4F9BAF85842A}"/>
              </a:ext>
            </a:extLst>
          </p:cNvPr>
          <p:cNvSpPr txBox="1"/>
          <p:nvPr/>
        </p:nvSpPr>
        <p:spPr>
          <a:xfrm>
            <a:off x="701749" y="1616149"/>
            <a:ext cx="1317373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u="sng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Timely Detection of Deforestation:</a:t>
            </a:r>
            <a:endParaRPr lang="en-US" b="0" i="0" u="sng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Impact: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GeoAI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allows for the real-time or near-real-time detection of deforestation activities. This timely detection can enable rapid response efforts to mitigate further damage to ecosystems, biodiversity, and carbon sequestration.</a:t>
            </a:r>
          </a:p>
          <a:p>
            <a:pPr algn="l"/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b="1" i="0" u="sng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Improved Conservation Efforts:</a:t>
            </a:r>
            <a:endParaRPr lang="en-US" b="0" i="0" u="sng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Impact: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accurate monitoring of deforestation helps conservationists and environmental agencies target their efforts more effectively. It enables the identification of critical areas for protection and the implementation of conservation strategies.</a:t>
            </a:r>
          </a:p>
          <a:p>
            <a:pPr algn="l"/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b="1" i="0" u="sng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Biodiversity Protection:</a:t>
            </a:r>
            <a:endParaRPr lang="en-US" b="0" i="0" u="sng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Impact: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Monitoring deforestation allows for the protection of critical habitats and ecosystems, helping to safeguard biodiversity and the species that depend on these areas.</a:t>
            </a:r>
          </a:p>
          <a:p>
            <a:pPr algn="l"/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b="1" i="0" u="sng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Resource Management:</a:t>
            </a:r>
            <a:endParaRPr lang="en-US" b="0" i="0" u="sng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Socioeconomic Impact: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GeoAI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aids in sustainable resource management. It helps communities and governments make informed decisions about land use, logging, and agriculture, balancing economic development with environmental conservation.</a:t>
            </a:r>
          </a:p>
          <a:p>
            <a:pPr algn="l"/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b="1" i="0" u="sng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Policy and Enforcement</a:t>
            </a: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b="0" i="0" dirty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Socioeconomic Impact: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The project's data and insights can inform policy decisions related to land use and deforestation regulation. Enhanced monitoring can also support law enforcement efforts against illegal logging and land clearing.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0581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3034138" y="944611"/>
            <a:ext cx="8884959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2C3F42"/>
                </a:solidFill>
                <a:latin typeface="Times New Roman" panose="02020603050405020304" pitchFamily="18" charset="0"/>
                <a:ea typeface="Bitter" pitchFamily="34" charset="-122"/>
                <a:cs typeface="Times New Roman" panose="02020603050405020304" pitchFamily="18" charset="0"/>
              </a:rPr>
              <a:t>Conclusion and Future Implications</a:t>
            </a:r>
            <a:endParaRPr lang="en-US" sz="4374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255997" y="2742998"/>
            <a:ext cx="7477601" cy="3688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deforestation monitoring project using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GeoAI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has made significant strides in combatting deforestation, benefitting both the environment and society. Timely detection, advanced algorithms, and data-driven policy changes have played a pivotal role</a:t>
            </a:r>
          </a:p>
          <a:p>
            <a:pPr marL="0" indent="0">
              <a:lnSpc>
                <a:spcPts val="2799"/>
              </a:lnSpc>
              <a:buNone/>
            </a:pPr>
            <a:endParaRPr lang="en-US" sz="1600" dirty="0">
              <a:solidFill>
                <a:srgbClr val="37415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2799"/>
              </a:lnSpc>
              <a:buNone/>
            </a:pPr>
            <a:r>
              <a:rPr lang="en-US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Future Directions: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build on this success, the project should explore higher spatial resolutions, multi-sensor data integration, improved machine learning, global collaboration, community involvement, open data access, real-time monitoring, and policy advocacy. These efforts will enhance the project's impact and contribute to forest conservation and sustainable land use.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Remote Sensing | Free Full-Text | Wide-Area Near-Real-Time Monitoring of  Tropical Forest Degradation and Deforestation Using Sentinel-1">
            <a:extLst>
              <a:ext uri="{FF2B5EF4-FFF2-40B4-BE49-F238E27FC236}">
                <a16:creationId xmlns:a16="http://schemas.microsoft.com/office/drawing/2014/main" id="{69FF8A50-0146-74FE-0DD9-5AC2DD8206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98"/>
          <a:stretch/>
        </p:blipFill>
        <p:spPr bwMode="auto">
          <a:xfrm>
            <a:off x="686862" y="2542937"/>
            <a:ext cx="4890977" cy="4659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5577839" y="417693"/>
            <a:ext cx="3398560" cy="8537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CITATIONS</a:t>
            </a:r>
          </a:p>
        </p:txBody>
      </p:sp>
      <p:sp>
        <p:nvSpPr>
          <p:cNvPr id="5" name="Text 3"/>
          <p:cNvSpPr/>
          <p:nvPr/>
        </p:nvSpPr>
        <p:spPr>
          <a:xfrm>
            <a:off x="1498798" y="1934924"/>
            <a:ext cx="11324067" cy="44658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ACB35F-69A6-0F5A-9A0C-ECE935E21B15}"/>
              </a:ext>
            </a:extLst>
          </p:cNvPr>
          <p:cNvSpPr txBox="1"/>
          <p:nvPr/>
        </p:nvSpPr>
        <p:spPr>
          <a:xfrm>
            <a:off x="818707" y="1934924"/>
            <a:ext cx="130780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hlinkClick r:id="rId3"/>
              </a:rPr>
              <a:t>https://data.ornldaac.earthdata.nasa.gov/protected/cms/CMS_Pantropical_Forest_Biomass/data/AGLB_Deforested_Tropical_Asia_2000.tif-</a:t>
            </a:r>
            <a:r>
              <a:rPr lang="en-IN" dirty="0"/>
              <a:t>  downloading the deforestation dataset for implementation.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hlinkClick r:id="rId4"/>
              </a:rPr>
              <a:t>https://search.earthdata.nasa.gov/search/granules?p=C2389022166-ORNL_CLOUD&amp;pg[0][v]=f&amp;pg[0][gsk]=-start_date&amp;tl=1696667867.891!3!!&amp;fs10=deforestation&amp;fsm0=habitat%20conversion/fragmentation&amp;fst0=human%20dimensions-</a:t>
            </a:r>
            <a:r>
              <a:rPr lang="en-IN" dirty="0"/>
              <a:t> downloading the deforestation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hlinkClick r:id="rId5"/>
              </a:rPr>
              <a:t>https://www.earthdata.nasa.gov/news/impact-ibm-hls-foundation-model-</a:t>
            </a:r>
            <a:r>
              <a:rPr lang="en-IN" dirty="0"/>
              <a:t> To know more about foundation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0009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1005</Words>
  <Application>Microsoft Office PowerPoint</Application>
  <PresentationFormat>Custom</PresentationFormat>
  <Paragraphs>101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Bitter</vt:lpstr>
      <vt:lpstr>Calibri</vt:lpstr>
      <vt:lpstr>Open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Harsh Kumar</cp:lastModifiedBy>
  <cp:revision>9</cp:revision>
  <dcterms:created xsi:type="dcterms:W3CDTF">2023-10-08T13:13:27Z</dcterms:created>
  <dcterms:modified xsi:type="dcterms:W3CDTF">2023-12-15T03:45:54Z</dcterms:modified>
</cp:coreProperties>
</file>